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8" r:id="rId2"/>
    <p:sldId id="277" r:id="rId3"/>
    <p:sldId id="278" r:id="rId4"/>
    <p:sldId id="279" r:id="rId5"/>
    <p:sldId id="280" r:id="rId6"/>
    <p:sldId id="284" r:id="rId7"/>
    <p:sldId id="285" r:id="rId8"/>
    <p:sldId id="283" r:id="rId9"/>
    <p:sldId id="281" r:id="rId10"/>
    <p:sldId id="263" r:id="rId11"/>
    <p:sldId id="282" r:id="rId12"/>
    <p:sldId id="268" r:id="rId13"/>
  </p:sldIdLst>
  <p:sldSz cx="12192000" cy="6858000"/>
  <p:notesSz cx="6858000" cy="9144000"/>
  <p:defaultTextStyle>
    <a:defPPr lvl="0">
      <a:defRPr lang="sr-Latn-R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268" autoAdjust="0"/>
  </p:normalViewPr>
  <p:slideViewPr>
    <p:cSldViewPr snapToGrid="0">
      <p:cViewPr varScale="1">
        <p:scale>
          <a:sx n="88" d="100"/>
          <a:sy n="88" d="100"/>
        </p:scale>
        <p:origin x="-437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6E529AD-BF94-4197-9D48-B404BC505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9F2FFF2F-3E0F-4015-ACA6-2D42DFF9C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A0B457C2-6D6B-475E-9939-BF2BBAFC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ABDCCDA2-AEDB-4BC0-AD78-D62FBD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1F07B439-4EDB-4577-8573-8C16C724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20042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8D7DC47-5407-4F75-9E74-468C4B9D5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488B5DEB-15D3-409D-A122-A97340FC6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1CCD9ED-DA7E-48B5-8065-FB74CAED6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7D87F03-D0C2-484F-A38D-150F6E0F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BC84EAE-5E2C-4D19-B568-77BCEAFB2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9424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3740D220-2675-4658-897D-89484E1C4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884E50AE-85DE-4A2D-A5E0-C83E06EB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46B20748-924B-480C-BE5A-7D0765171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736D25C-4E34-48E5-A12E-CEA5B57EC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FC159CDB-B89F-4D28-B4C0-B44F5A05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156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674340C-D792-4F78-ADA2-DBF4B069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B2DF8E-C339-46CB-9C9A-E4130A55F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BF40631-23C6-48AA-8E37-01BE3382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6767989F-84F9-4333-8203-94DEC65EB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8445180-374F-48C4-9FA6-9DBA480EA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1450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102D080-3B5C-4228-A274-EE9B4B8B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A290EBBB-C30F-4C2B-AFAE-CD9AE5E3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CB1FC15-5E6F-4BDF-9919-93D21815A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29A5508-EEE6-4DD1-A47C-A5B0DADE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4D47FC08-AB4A-4658-9F01-37C1F91E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065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41EC96F-7C2A-4E1F-9A8D-DC44A8E3D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0102A8-C674-4AA4-B5DC-FE7F559C9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017D4D2B-1AB6-41CD-9B24-51440DD70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723D8B97-86B4-45C8-A65F-F059509F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99610FA2-2095-49D5-A4B9-67B6AEC13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5539712A-FB43-4BE0-8CD1-B23EE7BA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9551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22B49CB-1EAD-49C8-897B-F37C51588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9177DA6A-82F0-467F-BE2B-8A248E4B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5756BEC7-18FA-4E99-B1F6-E0BD46664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A63DAFA4-23EE-4B35-AB7C-AB29FF835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495FC906-EAE3-4C31-A356-8BBBC05827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BFE22A55-9EFD-46C5-B49F-7D40FEF7A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3ED65BC2-EBBC-43A7-864E-8F0CD5239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955585C1-BB0A-4DB1-995B-328EB68A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93353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C8CB25A-D259-42C4-9DB9-381B34B5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91EB3B1D-9213-40F0-843B-F18E74AC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F34353AB-DE57-4855-826A-7D8A258A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D8BE0566-14FA-4704-A2BC-721F0ED3D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6579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7F30F62B-6887-417C-B887-6FB8E3458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FD1EF124-5CAE-40EE-A2F5-C8B5203B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0B21D375-C326-4792-BC39-0EED59FA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0054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85EC426-FBE8-4CF0-8198-BBA2D50E2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E502D1F-4F32-4DD9-A1B6-18DDCD279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6ABF3B0B-3F58-4E6E-B14F-A3946F36D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0FC9D334-19E6-40EC-B026-8FCA1BD0B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C68CC62-5AA9-467C-BEE7-DA7E38A14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EC96DDE7-722E-45A1-9197-D00EB2C3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49825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C51423C-9D4A-432B-8B28-E04BD9947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3991B40C-DE44-4EA6-840B-5E73879D6C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5890D125-7C68-40D0-8689-D3C27B899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43F8D59A-67AC-4605-AA01-2B806215D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6B03CF3-0EE2-4C14-9430-2F7CC503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B74832C-60CB-4BEC-9F15-1AE8187A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9432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C98D4DA7-EEDE-4478-A187-DEE4D82D6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386"/>
            <a:ext cx="10515600" cy="1138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FA2FB5D-E9BA-4573-95F9-442E486D5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41A0978-F364-4E10-897B-E1B08D9D4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B382F664-6B44-4BE5-BC1A-D0963A45F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80CF1333-C4D0-4899-8165-1FED29AA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8F02F2CD-0508-457F-A2AD-0C9811F1CCCC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81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xmlns="" id="{90BD2C13-66A6-4087-98C0-F537F757FCF7}"/>
              </a:ext>
            </a:extLst>
          </p:cNvPr>
          <p:cNvSpPr txBox="1"/>
          <p:nvPr userDrawn="1"/>
        </p:nvSpPr>
        <p:spPr>
          <a:xfrm>
            <a:off x="5640265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xmlns="" id="{EDF9FBE7-4C57-4D0F-900B-2815F9933A9B}"/>
              </a:ext>
            </a:extLst>
          </p:cNvPr>
          <p:cNvSpPr/>
          <p:nvPr userDrawn="1"/>
        </p:nvSpPr>
        <p:spPr>
          <a:xfrm>
            <a:off x="0" y="6348046"/>
            <a:ext cx="12192000" cy="509954"/>
          </a:xfrm>
          <a:prstGeom prst="rect">
            <a:avLst/>
          </a:prstGeom>
          <a:solidFill>
            <a:srgbClr val="FB33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6" name="Slika 15">
            <a:extLst>
              <a:ext uri="{FF2B5EF4-FFF2-40B4-BE49-F238E27FC236}">
                <a16:creationId xmlns:a16="http://schemas.microsoft.com/office/drawing/2014/main" xmlns="" id="{859FB3A2-3370-45C7-AB86-C1FD43A0BBA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86192" y="6313686"/>
            <a:ext cx="2505808" cy="565407"/>
          </a:xfrm>
          <a:prstGeom prst="rect">
            <a:avLst/>
          </a:prstGeom>
        </p:spPr>
      </p:pic>
      <p:sp>
        <p:nvSpPr>
          <p:cNvPr id="17" name="Pravokutnik 16">
            <a:extLst>
              <a:ext uri="{FF2B5EF4-FFF2-40B4-BE49-F238E27FC236}">
                <a16:creationId xmlns:a16="http://schemas.microsoft.com/office/drawing/2014/main" xmlns="" id="{D5EA0245-109A-4464-899D-47DE1A92CA66}"/>
              </a:ext>
            </a:extLst>
          </p:cNvPr>
          <p:cNvSpPr/>
          <p:nvPr userDrawn="1"/>
        </p:nvSpPr>
        <p:spPr>
          <a:xfrm>
            <a:off x="6840414" y="-21092"/>
            <a:ext cx="500350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OTKRIVAMO FIZIKU 8</a:t>
            </a:r>
          </a:p>
        </p:txBody>
      </p:sp>
    </p:spTree>
    <p:extLst>
      <p:ext uri="{BB962C8B-B14F-4D97-AF65-F5344CB8AC3E}">
        <p14:creationId xmlns:p14="http://schemas.microsoft.com/office/powerpoint/2010/main" xmlns="" val="427694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s://www.e-sfera.hr/dodatni-digitalni-sadrzaji/9cd23845-4c8b-478a-bf65-eb810fbb70ae/assets/interactivity/kviz_a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-sfera.hr/dodatni-digitalni-sadrzaji/9cd23845-4c8b-478a-bf65-eb810fbb70ae/assets/interactivity/kviz_b/index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32116286-67E4-4148-AB49-33A050FBD9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Električni strujni krug 	</a:t>
            </a:r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xmlns="" id="{C874DF11-99F6-4A84-938C-98AC21B19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02522" y="3678776"/>
            <a:ext cx="6513341" cy="583735"/>
          </a:xfrm>
        </p:spPr>
        <p:txBody>
          <a:bodyPr>
            <a:normAutofit/>
          </a:bodyPr>
          <a:lstStyle/>
          <a:p>
            <a:r>
              <a:rPr lang="hr-HR" altLang="sr-Latn-RS" sz="2800" dirty="0"/>
              <a:t>ELEKTRIČNA STRUJA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xmlns="" id="{B254EAEB-B346-41EB-9020-D4C5226FA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111348"/>
            <a:ext cx="9396730" cy="5014815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altLang="sr-Latn-RS" dirty="0"/>
              <a:t> </a:t>
            </a: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Shema jednostavnog strujnog </a:t>
            </a:r>
            <a:r>
              <a:rPr lang="hr-HR" altLang="sr-Latn-RS" sz="3200" dirty="0" smtClean="0">
                <a:latin typeface="Gadugi" panose="020B0502040204020203" pitchFamily="34" charset="0"/>
                <a:ea typeface="Gadugi" panose="020B0502040204020203" pitchFamily="34" charset="0"/>
              </a:rPr>
              <a:t>kruga</a:t>
            </a:r>
            <a:endParaRPr lang="hr-HR" altLang="sr-Latn-RS" sz="32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buFontTx/>
              <a:buChar char="-"/>
            </a:pPr>
            <a:endParaRPr lang="hr-HR" altLang="sr-Latn-RS" dirty="0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xmlns="" id="{10552525-9D95-4980-9D81-6472421E88C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317"/>
          <a:stretch/>
        </p:blipFill>
        <p:spPr>
          <a:xfrm>
            <a:off x="3221503" y="2280818"/>
            <a:ext cx="4069446" cy="38453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D51D46-9440-4B9F-B1E8-CB8216247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51" y="958788"/>
            <a:ext cx="11071934" cy="5238396"/>
          </a:xfrm>
        </p:spPr>
        <p:txBody>
          <a:bodyPr rtlCol="0"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Električna struja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prenosi energiju od izvora do trošila, a trošilo tu električnu energiju pretvara u druge oblike energije.</a:t>
            </a:r>
          </a:p>
          <a:p>
            <a:pPr marL="0" indent="0">
              <a:lnSpc>
                <a:spcPct val="150000"/>
              </a:lnSpc>
              <a:buNone/>
              <a:defRPr/>
            </a:pP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Električna struja kruži od jednog priključka baterije kroz žaruljicu do drugog </a:t>
            </a:r>
            <a:r>
              <a:rPr lang="hr-HR" dirty="0" err="1" smtClean="0">
                <a:latin typeface="Gadugi" panose="020B0502040204020203" pitchFamily="34" charset="0"/>
                <a:ea typeface="Gadugi" panose="020B0502040204020203" pitchFamily="34" charset="0"/>
              </a:rPr>
              <a:t>priključk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,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pa 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ponovno prema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prvom priključku. 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49923" y="422031"/>
            <a:ext cx="10492154" cy="1252025"/>
          </a:xfrm>
        </p:spPr>
        <p:txBody>
          <a:bodyPr>
            <a:noAutofit/>
          </a:bodyPr>
          <a:lstStyle/>
          <a:p>
            <a:endParaRPr lang="vi-VN" sz="32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Klikom na sličicu pristupi kvizu kojim ćeš provjeriti znanje.</a:t>
            </a:r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xmlns="" id="{3CE20315-3E74-4048-9388-5B5E6FF1031F}"/>
              </a:ext>
            </a:extLst>
          </p:cNvPr>
          <p:cNvGrpSpPr/>
          <p:nvPr/>
        </p:nvGrpSpPr>
        <p:grpSpPr>
          <a:xfrm>
            <a:off x="2687252" y="2580293"/>
            <a:ext cx="2436788" cy="2158173"/>
            <a:chOff x="2687252" y="2580293"/>
            <a:chExt cx="2436788" cy="2158173"/>
          </a:xfrm>
        </p:grpSpPr>
        <p:pic>
          <p:nvPicPr>
            <p:cNvPr id="10242" name="Picture 2" descr="C:\Users\Hp\Downloads\homework-1735644_1920.png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7252" y="2580293"/>
              <a:ext cx="2436788" cy="2158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kstniOkvir 7"/>
            <p:cNvSpPr txBox="1"/>
            <p:nvPr/>
          </p:nvSpPr>
          <p:spPr>
            <a:xfrm>
              <a:off x="3591369" y="4365008"/>
              <a:ext cx="1191208" cy="3734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Kviz A </a:t>
              </a:r>
            </a:p>
          </p:txBody>
        </p:sp>
      </p:grpSp>
      <p:grpSp>
        <p:nvGrpSpPr>
          <p:cNvPr id="5" name="Grupa 4">
            <a:extLst>
              <a:ext uri="{FF2B5EF4-FFF2-40B4-BE49-F238E27FC236}">
                <a16:creationId xmlns:a16="http://schemas.microsoft.com/office/drawing/2014/main" xmlns="" id="{3AD7AEDC-07CA-4046-B3DD-C3A837AAF807}"/>
              </a:ext>
            </a:extLst>
          </p:cNvPr>
          <p:cNvGrpSpPr/>
          <p:nvPr/>
        </p:nvGrpSpPr>
        <p:grpSpPr>
          <a:xfrm>
            <a:off x="6634529" y="2580294"/>
            <a:ext cx="2436788" cy="2158173"/>
            <a:chOff x="6634529" y="2580294"/>
            <a:chExt cx="2436788" cy="2158173"/>
          </a:xfrm>
        </p:grpSpPr>
        <p:pic>
          <p:nvPicPr>
            <p:cNvPr id="6" name="Picture 2" descr="C:\Users\Hp\Downloads\homework-1735644_1920.png">
              <a:hlinkClick r:id="rId4"/>
              <a:extLst>
                <a:ext uri="{FF2B5EF4-FFF2-40B4-BE49-F238E27FC236}">
                  <a16:creationId xmlns:a16="http://schemas.microsoft.com/office/drawing/2014/main" xmlns="" id="{2EFE0DDE-F1FD-4F4E-A6A2-4A082AA014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34529" y="2580294"/>
              <a:ext cx="2436788" cy="2158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kstniOkvir 6">
              <a:extLst>
                <a:ext uri="{FF2B5EF4-FFF2-40B4-BE49-F238E27FC236}">
                  <a16:creationId xmlns:a16="http://schemas.microsoft.com/office/drawing/2014/main" xmlns="" id="{A9B251FF-2EE6-45C6-8A83-16A17B0F8E56}"/>
                </a:ext>
              </a:extLst>
            </p:cNvPr>
            <p:cNvSpPr txBox="1"/>
            <p:nvPr/>
          </p:nvSpPr>
          <p:spPr>
            <a:xfrm>
              <a:off x="7582843" y="4365008"/>
              <a:ext cx="1191208" cy="3734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Kviz B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02890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0B7969-B6AD-49A2-859D-29ABEC117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78" y="1055797"/>
            <a:ext cx="8685628" cy="4219001"/>
          </a:xfrm>
        </p:spPr>
        <p:txBody>
          <a:bodyPr rtlCol="0">
            <a:normAutofit/>
          </a:bodyPr>
          <a:lstStyle/>
          <a:p>
            <a:pPr>
              <a:buFont typeface="Wingdings" panose="05000000000000000000" pitchFamily="2" charset="2"/>
              <a:buChar char="§"/>
              <a:defRPr/>
            </a:pPr>
            <a:r>
              <a:rPr lang="hr-HR" sz="3200" dirty="0" smtClean="0">
                <a:latin typeface="Gadugi" panose="020B0502040204020203" pitchFamily="34" charset="0"/>
                <a:ea typeface="Gadugi" panose="020B0502040204020203" pitchFamily="34" charset="0"/>
              </a:rPr>
              <a:t> Koje </a:t>
            </a: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električne uređaje koristite kod kuće?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hr-HR" sz="32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marL="0" indent="0">
              <a:buNone/>
              <a:defRPr/>
            </a:pP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xmlns="" id="{ABCD58F2-E8BA-4C2C-BF44-060931A419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191" y="2128012"/>
            <a:ext cx="2400300" cy="2447365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xmlns="" id="{CE6518AB-43F5-45F8-A4A2-75C959BEBE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7146" y="2176882"/>
            <a:ext cx="2862993" cy="1976829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F7291EFF-16C0-4961-9336-28A76E2A58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4272" y="2405641"/>
            <a:ext cx="2248267" cy="1892106"/>
          </a:xfrm>
          <a:prstGeom prst="rect">
            <a:avLst/>
          </a:prstGeom>
        </p:spPr>
      </p:pic>
      <p:sp>
        <p:nvSpPr>
          <p:cNvPr id="6" name="Pravokutnik 5">
            <a:extLst>
              <a:ext uri="{FF2B5EF4-FFF2-40B4-BE49-F238E27FC236}">
                <a16:creationId xmlns:a16="http://schemas.microsoft.com/office/drawing/2014/main" xmlns="" id="{D086BFC9-F247-4AD3-9B69-33E8B4ABE1A5}"/>
              </a:ext>
            </a:extLst>
          </p:cNvPr>
          <p:cNvSpPr/>
          <p:nvPr/>
        </p:nvSpPr>
        <p:spPr>
          <a:xfrm>
            <a:off x="652959" y="5289329"/>
            <a:ext cx="86111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anose="05000000000000000000" pitchFamily="2" charset="2"/>
              <a:buChar char="§"/>
              <a:defRPr/>
            </a:pPr>
            <a:r>
              <a:rPr lang="hr-HR" sz="3200" dirty="0" smtClean="0">
                <a:latin typeface="Gadugi" panose="020B0502040204020203" pitchFamily="34" charset="0"/>
                <a:ea typeface="Gadugi" panose="020B0502040204020203" pitchFamily="34" charset="0"/>
              </a:rPr>
              <a:t> Što </a:t>
            </a: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je potrebno učiniti da bi uređaj proradio?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>
            <a:extLst>
              <a:ext uri="{FF2B5EF4-FFF2-40B4-BE49-F238E27FC236}">
                <a16:creationId xmlns:a16="http://schemas.microsoft.com/office/drawing/2014/main" xmlns="" id="{8E646B36-4496-4C73-9386-B11079292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505" y="1695085"/>
            <a:ext cx="10984140" cy="48577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Pokus: Žaruljica i baterija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Što trebamo učiniti sa žaruljicom, da ona počne svijetliti?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Koji osnovni uvjet moramo ispuniti, da bi žaruljica svijetlila?</a:t>
            </a:r>
          </a:p>
          <a:p>
            <a:pPr marL="0" indent="0">
              <a:buNone/>
            </a:pPr>
            <a:endParaRPr lang="hr-HR" altLang="sr-Latn-RS" dirty="0"/>
          </a:p>
          <a:p>
            <a:endParaRPr lang="hr-HR" altLang="sr-Latn-RS" dirty="0"/>
          </a:p>
        </p:txBody>
      </p:sp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5628C451-C4DC-4ADB-A21A-A537B803B395}"/>
              </a:ext>
            </a:extLst>
          </p:cNvPr>
          <p:cNvSpPr txBox="1"/>
          <p:nvPr/>
        </p:nvSpPr>
        <p:spPr>
          <a:xfrm>
            <a:off x="520505" y="914400"/>
            <a:ext cx="8918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>
                <a:latin typeface="Gadugi" panose="020B0502040204020203" pitchFamily="34" charset="0"/>
                <a:ea typeface="Gadugi" panose="020B0502040204020203" pitchFamily="34" charset="0"/>
              </a:rPr>
              <a:t>Jednostavni strujni krug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 descr="SnapShot(182).jpg">
            <a:extLst>
              <a:ext uri="{FF2B5EF4-FFF2-40B4-BE49-F238E27FC236}">
                <a16:creationId xmlns:a16="http://schemas.microsoft.com/office/drawing/2014/main" xmlns="" id="{AC8D39D3-4D2D-48F3-9870-938B3D0507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19288" y="1196975"/>
            <a:ext cx="8412162" cy="473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>
            <a:extLst>
              <a:ext uri="{FF2B5EF4-FFF2-40B4-BE49-F238E27FC236}">
                <a16:creationId xmlns:a16="http://schemas.microsoft.com/office/drawing/2014/main" xmlns="" id="{F9C2DA2A-98B8-4743-9672-AB81C636E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811" y="1036217"/>
            <a:ext cx="10371956" cy="496887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Žaruljica svijetli kada njome, žicama i baterijom zatvorimo </a:t>
            </a:r>
            <a:r>
              <a:rPr lang="hr-HR" altLang="sr-Latn-RS" b="1" dirty="0">
                <a:latin typeface="Gadugi" panose="020B0502040204020203" pitchFamily="34" charset="0"/>
                <a:ea typeface="Gadugi" panose="020B0502040204020203" pitchFamily="34" charset="0"/>
              </a:rPr>
              <a:t>strujni krug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buFontTx/>
              <a:buBlip>
                <a:blip r:embed="rId2"/>
              </a:buBlip>
            </a:pPr>
            <a:endParaRPr lang="hr-HR" altLang="sr-Latn-RS" dirty="0"/>
          </a:p>
          <a:p>
            <a:pPr marL="0" indent="0">
              <a:buNone/>
            </a:pPr>
            <a:endParaRPr lang="hr-HR" altLang="sr-Latn-RS" dirty="0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xmlns="" id="{7F3E202D-C408-4785-AEB2-E038F0D49E1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3446" b="8447"/>
          <a:stretch/>
        </p:blipFill>
        <p:spPr>
          <a:xfrm>
            <a:off x="1513402" y="2889635"/>
            <a:ext cx="3431823" cy="2055071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xmlns="" id="{12C95922-05E2-4BCD-A864-E8677686F5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889635"/>
            <a:ext cx="4629316" cy="2055070"/>
          </a:xfrm>
          <a:prstGeom prst="rect">
            <a:avLst/>
          </a:prstGeom>
        </p:spPr>
      </p:pic>
      <p:sp>
        <p:nvSpPr>
          <p:cNvPr id="4" name="TekstniOkvir 3">
            <a:extLst>
              <a:ext uri="{FF2B5EF4-FFF2-40B4-BE49-F238E27FC236}">
                <a16:creationId xmlns:a16="http://schemas.microsoft.com/office/drawing/2014/main" xmlns="" id="{10D9FE01-31E3-45A0-93B5-E3CD516E70D4}"/>
              </a:ext>
            </a:extLst>
          </p:cNvPr>
          <p:cNvSpPr txBox="1"/>
          <p:nvPr/>
        </p:nvSpPr>
        <p:spPr>
          <a:xfrm>
            <a:off x="1513402" y="5281127"/>
            <a:ext cx="2965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ŽARULJICA SVIJETLI 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xmlns="" id="{3F342091-F0CB-406A-A244-C52A19D421AC}"/>
              </a:ext>
            </a:extLst>
          </p:cNvPr>
          <p:cNvSpPr txBox="1"/>
          <p:nvPr/>
        </p:nvSpPr>
        <p:spPr>
          <a:xfrm>
            <a:off x="6928012" y="5187821"/>
            <a:ext cx="2965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ŽARULJICA  NE SVIJETLI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54BAF4-52F9-4C18-9777-08F05BD4C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261" y="822843"/>
            <a:ext cx="10792408" cy="4857750"/>
          </a:xfrm>
        </p:spPr>
        <p:txBody>
          <a:bodyPr rtlCol="0"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Baterija je izvor električne energije.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Priključnice baterije nazivaju se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polovi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. Nazivamo ih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pozitivan pol (+)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i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negativan pol (-)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Kao izvor električne energije, uz bateriju, 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možemo koristiti 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akumulator, dinamo, generator, solarna </a:t>
            </a:r>
            <a:r>
              <a:rPr lang="hr-HR" dirty="0" err="1" smtClean="0">
                <a:latin typeface="Gadugi" panose="020B0502040204020203" pitchFamily="34" charset="0"/>
                <a:ea typeface="Gadugi" panose="020B0502040204020203" pitchFamily="34" charset="0"/>
              </a:rPr>
              <a:t>ćelija..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.</a:t>
            </a: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marL="457200" lvl="1" indent="0">
              <a:buNone/>
              <a:defRPr/>
            </a:pPr>
            <a:r>
              <a:rPr lang="hr-HR" dirty="0"/>
              <a:t/>
            </a:r>
            <a:br>
              <a:rPr lang="hr-HR" dirty="0"/>
            </a:br>
            <a:r>
              <a:rPr lang="hr-HR" dirty="0"/>
              <a:t>                     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hr-HR" dirty="0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xmlns="" id="{CD709692-D241-43DC-A788-3F65298602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781" y="4488023"/>
            <a:ext cx="2659928" cy="1626831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xmlns="" id="{7AD797B0-16ED-472E-86B3-F0A03BEEC6A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044"/>
          <a:stretch/>
        </p:blipFill>
        <p:spPr>
          <a:xfrm>
            <a:off x="6192902" y="4317414"/>
            <a:ext cx="2269964" cy="19680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C3EA90DB-2BA0-4A8A-9C37-5B3164CA7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265" y="901894"/>
            <a:ext cx="10918372" cy="5190995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pl-PL" sz="3200" dirty="0">
                <a:latin typeface="Gadugi" panose="020B0502040204020203" pitchFamily="34" charset="0"/>
                <a:ea typeface="Gadugi" panose="020B0502040204020203" pitchFamily="34" charset="0"/>
              </a:rPr>
              <a:t>Žaruljica je trošilo u strujnom krugu.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U žaruljici se električna energija pretvara u svjetlosnu i toplinsku energiju.</a:t>
            </a:r>
          </a:p>
          <a:p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xmlns="" id="{2B3444ED-EA5E-414D-B1BF-4B173C70A0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0967" y="3230879"/>
            <a:ext cx="3870065" cy="2983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58722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Content Placeholder 3" descr="SnapShot(236).jpg">
            <a:extLst>
              <a:ext uri="{FF2B5EF4-FFF2-40B4-BE49-F238E27FC236}">
                <a16:creationId xmlns:a16="http://schemas.microsoft.com/office/drawing/2014/main" xmlns="" id="{3B28E0B2-0FC5-4C93-BD7C-63ACD13130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3772167" y="3247277"/>
            <a:ext cx="4647666" cy="2614052"/>
          </a:xfr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7A59FAD2-7220-4CAB-8CAD-D8976D4D0587}"/>
              </a:ext>
            </a:extLst>
          </p:cNvPr>
          <p:cNvSpPr txBox="1"/>
          <p:nvPr/>
        </p:nvSpPr>
        <p:spPr>
          <a:xfrm>
            <a:off x="233264" y="447868"/>
            <a:ext cx="11958735" cy="2724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32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Spoj izvora električne energije, sklopke i trošila međusobno povezanih spojnim žicama nazivamo </a:t>
            </a:r>
            <a:r>
              <a:rPr lang="hr-HR" sz="3200" b="1" dirty="0">
                <a:latin typeface="Gadugi" panose="020B0502040204020203" pitchFamily="34" charset="0"/>
                <a:ea typeface="Gadugi" panose="020B0502040204020203" pitchFamily="34" charset="0"/>
              </a:rPr>
              <a:t>jednostavnim strujnim krugom.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>
            <a:extLst>
              <a:ext uri="{FF2B5EF4-FFF2-40B4-BE49-F238E27FC236}">
                <a16:creationId xmlns:a16="http://schemas.microsoft.com/office/drawing/2014/main" xmlns="" id="{E839D06F-5281-4FB1-8D9D-EF00EFE93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025" y="920555"/>
            <a:ext cx="5922412" cy="5293633"/>
          </a:xfrm>
        </p:spPr>
        <p:txBody>
          <a:bodyPr>
            <a:normAutofit lnSpcReduction="10000"/>
          </a:bodyPr>
          <a:lstStyle/>
          <a:p>
            <a:pPr lvl="1" indent="-457200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Dijelovi strujnog kruga najčešće su izvor, strujni vodovi, trošilo i prekidač.</a:t>
            </a:r>
          </a:p>
          <a:p>
            <a:pPr lvl="1" indent="-457200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Radi jednostavnijeg crtanja složenih strujnih krugova, koriste se oznake dijelova strujnog kruga.</a:t>
            </a:r>
          </a:p>
          <a:p>
            <a:endParaRPr lang="hr-HR" altLang="sr-Latn-RS" dirty="0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xmlns="" id="{534CB80B-9903-41CF-AE01-7F12E148AD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9480" y="1261188"/>
            <a:ext cx="4143375" cy="495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1542</TotalTime>
  <Words>232</Words>
  <Application>Microsoft Office PowerPoint</Application>
  <PresentationFormat>Custom</PresentationFormat>
  <Paragraphs>30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Tema sustava Office</vt:lpstr>
      <vt:lpstr>Električni strujni krug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ProBook 4540</dc:creator>
  <cp:lastModifiedBy>sk-iloncarek</cp:lastModifiedBy>
  <cp:revision>11</cp:revision>
  <dcterms:modified xsi:type="dcterms:W3CDTF">2021-09-17T05:51:42Z</dcterms:modified>
</cp:coreProperties>
</file>